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8" roundtripDataSignature="AMtx7mjtxTXNEubL3HJ6Pp5xcp8vlgho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eb47ba6fa2_0_8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g2eb47ba6fa2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eb47ba6fa2_0_8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g2eb47ba6fa2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eb47ba6fa2_0_9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g2eb47ba6fa2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eb47ba6fa2_0_2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g2eb47ba6fa2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eb47ba6fa2_0_3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g2eb47ba6fa2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eb47ba6fa2_0_4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g2eb47ba6fa2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eb47ba6fa2_0_6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g2eb47ba6fa2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eb47ba6fa2_0_7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g2eb47ba6fa2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eb47ba6fa2_0_7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g2eb47ba6fa2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5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3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doi.org/10.48550/arXiv.2307.09617" TargetMode="External"/><Relationship Id="rId4" Type="http://schemas.openxmlformats.org/officeDocument/2006/relationships/hyperlink" Target="http://doi.org/10.12688/openreseurope.16278.1" TargetMode="External"/><Relationship Id="rId5" Type="http://schemas.openxmlformats.org/officeDocument/2006/relationships/hyperlink" Target="http://doi.org/10.12688/openreseurope.16436.1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doi.org/10.3389/frai.2023.1276804" TargetMode="External"/><Relationship Id="rId4" Type="http://schemas.openxmlformats.org/officeDocument/2006/relationships/hyperlink" Target="http://doi.org/10.1016/j.frl.2023.104549" TargetMode="External"/><Relationship Id="rId5" Type="http://schemas.openxmlformats.org/officeDocument/2006/relationships/hyperlink" Target="http://doi.org/10.3389/fams.2023.1265254" TargetMode="External"/><Relationship Id="rId6" Type="http://schemas.openxmlformats.org/officeDocument/2006/relationships/hyperlink" Target="http://doi.org/10.1016/j.eswa.2024.124100" TargetMode="External"/><Relationship Id="rId7" Type="http://schemas.openxmlformats.org/officeDocument/2006/relationships/hyperlink" Target="http://dx.doi.org/10.2139/ssrn.4548038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heb1@bfh.ch" TargetMode="External"/><Relationship Id="rId4" Type="http://schemas.openxmlformats.org/officeDocument/2006/relationships/hyperlink" Target="mailto:lucia.gomezteijeiro@bfh.ch" TargetMode="External"/><Relationship Id="rId5" Type="http://schemas.openxmlformats.org/officeDocument/2006/relationships/hyperlink" Target="mailto:scwp@zhaw.ch" TargetMode="External"/><Relationship Id="rId6" Type="http://schemas.openxmlformats.org/officeDocument/2006/relationships/hyperlink" Target="https://www.zhaw.ch/en/about-us/person/wlmr/#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doi.org/10.48550/arXiv.2106.06364" TargetMode="External"/><Relationship Id="rId4" Type="http://schemas.openxmlformats.org/officeDocument/2006/relationships/hyperlink" Target="http://doi.org/10.3389/frai.2021.794996" TargetMode="External"/><Relationship Id="rId5" Type="http://schemas.openxmlformats.org/officeDocument/2006/relationships/hyperlink" Target="http://doi.org/10.48550/arXiv.2208.07254" TargetMode="External"/><Relationship Id="rId6" Type="http://schemas.openxmlformats.org/officeDocument/2006/relationships/hyperlink" Target="http://doi.org/10.48550/arXiv.2208.07168" TargetMode="External"/><Relationship Id="rId7" Type="http://schemas.openxmlformats.org/officeDocument/2006/relationships/hyperlink" Target="http://doi.org/10.48550/arXiv.2206.13138" TargetMode="External"/><Relationship Id="rId8" Type="http://schemas.openxmlformats.org/officeDocument/2006/relationships/hyperlink" Target="http://doi.org/10.3389/frai.2022.1007074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doi.org/10.1007/s42521-022-00063-9" TargetMode="External"/><Relationship Id="rId4" Type="http://schemas.openxmlformats.org/officeDocument/2006/relationships/hyperlink" Target="http://doi.org/10.48550/arXiv.2207.00493" TargetMode="External"/><Relationship Id="rId5" Type="http://schemas.openxmlformats.org/officeDocument/2006/relationships/hyperlink" Target="http://doi.org/10.48550/arXiv.2206.14267" TargetMode="External"/><Relationship Id="rId6" Type="http://schemas.openxmlformats.org/officeDocument/2006/relationships/hyperlink" Target="http://dx.doi.org/10.2139/ssrn.4324860" TargetMode="External"/><Relationship Id="rId7" Type="http://schemas.openxmlformats.org/officeDocument/2006/relationships/hyperlink" Target="http://doi.org/10.12688/openreseurope.15386.1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-US" sz="3380"/>
              <a:t>EU COST CA 19130</a:t>
            </a:r>
            <a:endParaRPr b="1" sz="338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3000"/>
              <a:t>Fintech and Artificial Intelligence in Finance Towards a transparent financial industry</a:t>
            </a:r>
            <a:endParaRPr sz="3000"/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rPr lang="en-US"/>
              <a:t>Country Update - Switzerland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rPr lang="en-US"/>
              <a:t>2023 and 2024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eb47ba6fa2_0_8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Publications</a:t>
            </a:r>
            <a:endParaRPr/>
          </a:p>
        </p:txBody>
      </p:sp>
      <p:sp>
        <p:nvSpPr>
          <p:cNvPr id="115" name="Google Shape;115;g2eb47ba6fa2_0_8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The Great Deception: A Comprehensive Study of Execution Strategies in Corporate Share Buy-Backs; M. Seigne, J. Osterrieder; </a:t>
            </a:r>
            <a:r>
              <a:rPr lang="en-US" u="sng">
                <a:solidFill>
                  <a:srgbClr val="D7D2C3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https://doi.org/10.48550/arXiv.2307.09617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Navigating the Environmental, Social, and Governance (ESG) landscape: constructing a robust and reliable scoring engine - insights into Data Source Selection, Indicator Determination, Weighting and Aggregation Techniques, and Validation Processes for Comprehensive ESG Scoring Systems; Y. Liu, J. Osterrieder, B. Hadji Misheva, N. Koenigstein, L. Baals; </a:t>
            </a:r>
            <a:r>
              <a:rPr lang="en-US" u="sng">
                <a:solidFill>
                  <a:srgbClr val="D7D2C3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doi.org/10.12688/openreseurope.16278.1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Unraveling market mysteries: a comprehensive review of financial anomalies and puzzles; J. Osterrieder, M. Seigne; </a:t>
            </a:r>
            <a:r>
              <a:rPr lang="en-US" u="sng">
                <a:solidFill>
                  <a:srgbClr val="D7D2C3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doi.org/10.12688/openreseurope.16436.1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eb47ba6fa2_0_8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Publications</a:t>
            </a:r>
            <a:endParaRPr/>
          </a:p>
        </p:txBody>
      </p:sp>
      <p:sp>
        <p:nvSpPr>
          <p:cNvPr id="121" name="Google Shape;121;g2eb47ba6fa2_0_8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Share buybacks: a theoretical exploration of genetic algorithms and mathematical optionality; J. Osterrieder; </a:t>
            </a:r>
            <a:r>
              <a:rPr lang="en-US" u="sng">
                <a:solidFill>
                  <a:srgbClr val="D7D2C3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doi.org/10.3389/frai.2023.1276804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Modelling taxpayers’ behaviour based on prediction of trust using sentiment analysis; I-F. Coita, S. Belbe, C. Mare, J. Osterrieder, C. Hopp; </a:t>
            </a:r>
            <a:r>
              <a:rPr lang="en-US" u="sng">
                <a:solidFill>
                  <a:srgbClr val="D7D2C3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doi.org/10.1016/j.frl.2023.104549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Examining share repurchase executions: insights and synthesis from the existing literature; J. Osterrieder, M. Seigne; </a:t>
            </a:r>
            <a:r>
              <a:rPr lang="en-US" u="sng">
                <a:solidFill>
                  <a:srgbClr val="D7D2C3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doi.org/10.3389/fams.2023.1265254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Leveraging network topology for credit risk assessment in P2P lending: A comparative study under the lens of machine learning; Y. Liu, L. Baals, J. Osterrieder, B. Hadji-Misheva; </a:t>
            </a:r>
            <a:r>
              <a:rPr lang="en-US" u="sng">
                <a:solidFill>
                  <a:srgbClr val="D7D2C3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doi.org/10.1016/j.eswa.2024.124100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Examining Share Repurchase Executions: Insights and Synthesis from the Existing Literature; J. Osterrieder; </a:t>
            </a:r>
            <a:r>
              <a:rPr lang="en-US" u="sng">
                <a:solidFill>
                  <a:srgbClr val="D7D2C3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dx.doi.org/10.2139/ssrn.4548038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eb47ba6fa2_0_9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Publications</a:t>
            </a:r>
            <a:endParaRPr/>
          </a:p>
        </p:txBody>
      </p:sp>
      <p:sp>
        <p:nvSpPr>
          <p:cNvPr id="127" name="Google Shape;127;g2eb47ba6fa2_0_9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240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Towards a new PhD Curriculum for Digital Finance; L. Baals, J. Osterrieder, B. Hadji-Misheva, Y. Liu; doi.org/10.12688/openreseurope.16513.1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Hypothesizing Multimodal Influence: Assessing the Impact of Textual and Non-Textual Data on Financial Instrument Pricing Using NLP and Generative AI; K. Bolesta, G. Taibi, C. Mare, B. Hadji Misheva, C. Hopp, J. Osterrieder; dx.doi.org/10.2139/ssrn.4698153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Network centrality and credit risk: A comprehensive analysis of peer-to-peer lending dynamics; L. Baals, J. Osterrieder, B. Hadji-Misheva, Y. Liu; doi.org/10.1016/j.frl.2024.105308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Wasserstein GAN: Deep Generation applied on Bitcoins financial time series; S. Rikli, D. N. Bigler, M. Pfenninger, J. Osterrieder; doi.org/10.48550/arXiv.2107.06008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Core Members </a:t>
            </a:r>
            <a:endParaRPr/>
          </a:p>
        </p:txBody>
      </p:sp>
      <p:sp>
        <p:nvSpPr>
          <p:cNvPr id="61" name="Google Shape;61;p2"/>
          <p:cNvSpPr txBox="1"/>
          <p:nvPr>
            <p:ph idx="1" type="body"/>
          </p:nvPr>
        </p:nvSpPr>
        <p:spPr>
          <a:xfrm>
            <a:off x="311700" y="1152475"/>
            <a:ext cx="9322500" cy="384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-US">
                <a:solidFill>
                  <a:srgbClr val="595959"/>
                </a:solidFill>
              </a:rPr>
              <a:t>Joerg Osterrieder</a:t>
            </a:r>
            <a:r>
              <a:rPr lang="en-US">
                <a:solidFill>
                  <a:srgbClr val="595959"/>
                </a:solidFill>
              </a:rPr>
              <a:t> - BFH Bern University of Applied Sciences - </a:t>
            </a:r>
            <a:r>
              <a:rPr lang="en-US" u="sng">
                <a:solidFill>
                  <a:srgbClr val="595959"/>
                </a:solidFill>
              </a:rPr>
              <a:t>joerg.osterrieder@bfh.ch</a:t>
            </a:r>
            <a:endParaRPr u="sng">
              <a:solidFill>
                <a:srgbClr val="59595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-US">
                <a:solidFill>
                  <a:srgbClr val="595959"/>
                </a:solidFill>
              </a:rPr>
              <a:t>Branka Hadji Misheva - </a:t>
            </a:r>
            <a:r>
              <a:rPr lang="en-US">
                <a:solidFill>
                  <a:srgbClr val="595959"/>
                </a:solidFill>
              </a:rPr>
              <a:t>BFH Bern University of Applied Sciences</a:t>
            </a:r>
            <a:r>
              <a:rPr lang="en-US">
                <a:solidFill>
                  <a:srgbClr val="595959"/>
                </a:solidFill>
              </a:rPr>
              <a:t> - </a:t>
            </a:r>
            <a:r>
              <a:rPr lang="en-US" u="sng">
                <a:solidFill>
                  <a:srgbClr val="595959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heb1@bfh.ch</a:t>
            </a:r>
            <a:endParaRPr>
              <a:solidFill>
                <a:srgbClr val="59595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-US">
                <a:solidFill>
                  <a:srgbClr val="595959"/>
                </a:solidFill>
              </a:rPr>
              <a:t>Christian Hopp - BFH Bern University of Applied Sciences - </a:t>
            </a:r>
            <a:r>
              <a:rPr lang="en-US" u="sng">
                <a:solidFill>
                  <a:srgbClr val="595959"/>
                </a:solidFill>
              </a:rPr>
              <a:t>christian.hopp@bfh.ch</a:t>
            </a:r>
            <a:endParaRPr u="sng">
              <a:solidFill>
                <a:srgbClr val="59595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-US">
                <a:solidFill>
                  <a:srgbClr val="595959"/>
                </a:solidFill>
              </a:rPr>
              <a:t>Lennart John Baals - BFH Bern University of Applied Sciences - </a:t>
            </a:r>
            <a:r>
              <a:rPr lang="en-US" u="sng">
                <a:solidFill>
                  <a:srgbClr val="595959"/>
                </a:solidFill>
              </a:rPr>
              <a:t>lennart.baals@bfh.ch</a:t>
            </a:r>
            <a:endParaRPr u="sng">
              <a:solidFill>
                <a:srgbClr val="59595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-US">
                <a:solidFill>
                  <a:srgbClr val="595959"/>
                </a:solidFill>
              </a:rPr>
              <a:t>Yiting Liu - Berner Fachhochschule -</a:t>
            </a:r>
            <a:r>
              <a:rPr lang="en-US" u="sng">
                <a:solidFill>
                  <a:srgbClr val="595959"/>
                </a:solidFill>
              </a:rPr>
              <a:t> yil1@bfh.ch</a:t>
            </a:r>
            <a:endParaRPr u="sng">
              <a:solidFill>
                <a:srgbClr val="59595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-US">
                <a:solidFill>
                  <a:srgbClr val="595959"/>
                </a:solidFill>
              </a:rPr>
              <a:t>Gabin TAIBI - BFH Bern University of Applied Sciences - </a:t>
            </a:r>
            <a:r>
              <a:rPr lang="en-US" u="sng">
                <a:solidFill>
                  <a:srgbClr val="595959"/>
                </a:solidFill>
              </a:rPr>
              <a:t>gabin.taibi@bfh.ch</a:t>
            </a:r>
            <a:endParaRPr u="sng">
              <a:solidFill>
                <a:srgbClr val="59595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-US">
                <a:solidFill>
                  <a:srgbClr val="595959"/>
                </a:solidFill>
              </a:rPr>
              <a:t>Lucía Gómez Teijeiro - BFH Bern University of Applied Sciences - </a:t>
            </a:r>
            <a:r>
              <a:rPr lang="en-US" u="sng">
                <a:solidFill>
                  <a:srgbClr val="595959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lucia.gomezteijeiro@bfh.ch</a:t>
            </a:r>
            <a:endParaRPr>
              <a:solidFill>
                <a:srgbClr val="59595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rPr lang="en-US">
                <a:solidFill>
                  <a:srgbClr val="595959"/>
                </a:solidFill>
              </a:rPr>
              <a:t>Peter Schwendner - Zurich University of Applied Sciences -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scwp@zhaw.ch</a:t>
            </a:r>
            <a:endParaRPr u="sng">
              <a:solidFill>
                <a:srgbClr val="59595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Marc Wildi - Zurich University of Applied Sciences - </a:t>
            </a:r>
            <a:r>
              <a:rPr lang="en-US" sz="1500" u="sng">
                <a:solidFill>
                  <a:srgbClr val="0064A6"/>
                </a:solidFill>
                <a:highlight>
                  <a:srgbClr val="FFFFFF"/>
                </a:highlight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marc.wildi@zhaw.ch</a:t>
            </a:r>
            <a:endParaRPr u="sng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t/>
            </a:r>
            <a:endParaRPr u="sng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Char char="●"/>
            </a:pPr>
            <a:r>
              <a:t/>
            </a:r>
            <a:endParaRPr u="sng">
              <a:solidFill>
                <a:srgbClr val="595959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595959"/>
              </a:solidFill>
            </a:endParaRPr>
          </a:p>
          <a:p>
            <a:pPr indent="-228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595959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Events</a:t>
            </a:r>
            <a:endParaRPr/>
          </a:p>
        </p:txBody>
      </p:sp>
      <p:sp>
        <p:nvSpPr>
          <p:cNvPr id="67" name="Google Shape;67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T</a:t>
            </a:r>
            <a:r>
              <a:rPr lang="en-US"/>
              <a:t>he 8th European COST Conference on Artificial Intelligence in Finance, Sep 29, 2023, Bern, Switzerland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eb47ba6fa2_0_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Applications - </a:t>
            </a:r>
            <a:r>
              <a:rPr lang="en-US"/>
              <a:t>Learning</a:t>
            </a:r>
            <a:r>
              <a:rPr lang="en-US"/>
              <a:t> House </a:t>
            </a:r>
            <a:endParaRPr/>
          </a:p>
        </p:txBody>
      </p:sp>
      <p:sp>
        <p:nvSpPr>
          <p:cNvPr id="73" name="Google Shape;73;g2eb47ba6fa2_0_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t/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4" name="Google Shape;74;g2eb47ba6fa2_0_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0675" y="1123276"/>
            <a:ext cx="8598312" cy="347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eb47ba6fa2_0_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Applications - Leading House </a:t>
            </a:r>
            <a:endParaRPr/>
          </a:p>
        </p:txBody>
      </p:sp>
      <p:pic>
        <p:nvPicPr>
          <p:cNvPr id="80" name="Google Shape;80;g2eb47ba6fa2_0_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70125"/>
            <a:ext cx="8839200" cy="37146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b47ba6fa2_0_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Applications - MSCA DN Action</a:t>
            </a:r>
            <a:endParaRPr/>
          </a:p>
        </p:txBody>
      </p:sp>
      <p:pic>
        <p:nvPicPr>
          <p:cNvPr id="86" name="Google Shape;86;g2eb47ba6fa2_0_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8839200" cy="2431413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g2eb47ba6fa2_0_42"/>
          <p:cNvSpPr txBox="1"/>
          <p:nvPr/>
        </p:nvSpPr>
        <p:spPr>
          <a:xfrm>
            <a:off x="311700" y="3689475"/>
            <a:ext cx="22257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Banks &amp; Fintechs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8" name="Google Shape;88;g2eb47ba6fa2_0_42"/>
          <p:cNvSpPr txBox="1"/>
          <p:nvPr/>
        </p:nvSpPr>
        <p:spPr>
          <a:xfrm>
            <a:off x="2537400" y="3689475"/>
            <a:ext cx="25071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International Organisations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9" name="Google Shape;89;g2eb47ba6fa2_0_42"/>
          <p:cNvSpPr txBox="1"/>
          <p:nvPr/>
        </p:nvSpPr>
        <p:spPr>
          <a:xfrm>
            <a:off x="4763100" y="3689475"/>
            <a:ext cx="22257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Faculties 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0" name="Google Shape;90;g2eb47ba6fa2_0_42"/>
          <p:cNvSpPr txBox="1"/>
          <p:nvPr/>
        </p:nvSpPr>
        <p:spPr>
          <a:xfrm>
            <a:off x="6988800" y="3689475"/>
            <a:ext cx="22257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Research Centers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eb47ba6fa2_0_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Applications - MSCA DN Action</a:t>
            </a:r>
            <a:endParaRPr/>
          </a:p>
        </p:txBody>
      </p:sp>
      <p:pic>
        <p:nvPicPr>
          <p:cNvPr id="96" name="Google Shape;96;g2eb47ba6fa2_0_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130550"/>
            <a:ext cx="4800600" cy="194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eb47ba6fa2_0_6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1" y="3073650"/>
            <a:ext cx="4867000" cy="1985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eb47ba6fa2_0_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Publications</a:t>
            </a:r>
            <a:endParaRPr/>
          </a:p>
        </p:txBody>
      </p:sp>
      <p:sp>
        <p:nvSpPr>
          <p:cNvPr id="103" name="Google Shape;103;g2eb47ba6fa2_0_7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Generative Adversarial Networks in finance: an overview; F. Eckerli, J. Osterrieder; </a:t>
            </a:r>
            <a:r>
              <a:rPr lang="en-US" u="sng">
                <a:solidFill>
                  <a:srgbClr val="D7D2C3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doi.org/10.48550/arXiv.2106.06364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Audience-Dependent Explanations for AI-Based Risk Management Tools: A Survey; B. Hadji Misheva, D. Jaggi, J-A. Posth, T. Gramespacher, J. Osterrieder; </a:t>
            </a:r>
            <a:r>
              <a:rPr lang="en-US" u="sng">
                <a:solidFill>
                  <a:srgbClr val="D7D2C3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doi.org/10.3389/frai.2021.794996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The Efficient Market Hypothesis for Bitcoin in the context of neural networks; M. Kraehenbuehl, J. Osterrieder; </a:t>
            </a:r>
            <a:r>
              <a:rPr lang="en-US" u="sng">
                <a:solidFill>
                  <a:srgbClr val="D7D2C3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doi.org/10.48550/arXiv.2208.07254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AI for trading strategies; D. Jevtic, R. Deleze, J. Osterrieder; </a:t>
            </a:r>
            <a:r>
              <a:rPr lang="en-US" u="sng">
                <a:solidFill>
                  <a:srgbClr val="D7D2C3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doi.org/10.48550/arXiv.2208.07168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High-Frequency Causality in the VIX Index and its derivatives: Empirical Evidence; K. Farokhnia, J. Osterrieder; </a:t>
            </a:r>
            <a:r>
              <a:rPr lang="en-US" u="sng">
                <a:solidFill>
                  <a:srgbClr val="D7D2C3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doi.org/10.48550/arXiv.2206.13138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Editorial: Artificial intelligence in finance and industry: Highlights from 6 European COST conferences; A. Henrici, J. Osterrieder; </a:t>
            </a:r>
            <a:r>
              <a:rPr lang="en-US" u="sng">
                <a:solidFill>
                  <a:srgbClr val="D7D2C3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doi.org/10.3389/frai.2022.1007074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eb47ba6fa2_0_7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-US"/>
              <a:t>Publications</a:t>
            </a:r>
            <a:endParaRPr/>
          </a:p>
        </p:txBody>
      </p:sp>
      <p:sp>
        <p:nvSpPr>
          <p:cNvPr id="109" name="Google Shape;109;g2eb47ba6fa2_0_7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Discussion on: “Programmable money: next generation blockchain based conditional payments” by Ingo Weber and Mark Staples; J. Osterrieder; </a:t>
            </a:r>
            <a:r>
              <a:rPr lang="en-US" u="sng">
                <a:solidFill>
                  <a:srgbClr val="D7D2C3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doi.org/10.1007/s42521-022-00063-9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Simulating financial time series using attention; W. Fu, A. Hirsa, J. Osterrieder; </a:t>
            </a:r>
            <a:r>
              <a:rPr lang="en-US" u="sng">
                <a:solidFill>
                  <a:srgbClr val="D7D2C3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doi.org/10.48550/arXiv.2207.00493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Applications of Reinforcement Learning in Finance -- Trading with a Double Deep Q-Network; F. Zejnullahu, M. Moser, J. Osterrieder; </a:t>
            </a:r>
            <a:r>
              <a:rPr lang="en-US" u="sng">
                <a:solidFill>
                  <a:srgbClr val="D7D2C3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doi.org/10.48550/arXiv.2206.14267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A Primer on Narrative Finance; J. Osterrieder; </a:t>
            </a:r>
            <a:r>
              <a:rPr lang="en-US" u="sng">
                <a:solidFill>
                  <a:srgbClr val="D7D2C3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dx.doi.org/10.2139/ssrn.4324860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Digital Finance: Reaching New Frontiers; J. Osterrieder, B. Hadji Misheva, M. Machado; </a:t>
            </a:r>
            <a:r>
              <a:rPr lang="en-US" u="sng">
                <a:solidFill>
                  <a:srgbClr val="D7D2C3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doi.org/10.12688/openreseurope.15386.1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